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17fcf0d22d844cd" /><Relationship Type="http://schemas.openxmlformats.org/officeDocument/2006/relationships/extended-properties" Target="/docProps/app.xml" Id="Rcf217916da8e40f5" /><Relationship Type="http://schemas.openxmlformats.org/officeDocument/2006/relationships/officeDocument" Target="/ppt/presentation.xml" Id="R9f8036a44572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2d062813240e3"/>
  </p:sldMasterIdLst>
  <p:notesMasterIdLst>
    <p:notesMasterId xmlns:r="http://schemas.openxmlformats.org/officeDocument/2006/relationships" r:id="R070c825eeb0a42dd"/>
  </p:notesMasterIdLst>
  <p:sldIdLst>
    <p:sldId xmlns:r="http://schemas.openxmlformats.org/officeDocument/2006/relationships" id="256" r:id="Rf3897fa8b29343e5"/>
    <p:sldId xmlns:r="http://schemas.openxmlformats.org/officeDocument/2006/relationships" id="257" r:id="Rc55491e705e84f3b"/>
    <p:sldId xmlns:r="http://schemas.openxmlformats.org/officeDocument/2006/relationships" id="258" r:id="R3d53e255d6cf40d9"/>
    <p:sldId xmlns:r="http://schemas.openxmlformats.org/officeDocument/2006/relationships" id="259" r:id="Rf6accf1a20fc4d8c"/>
    <p:sldId xmlns:r="http://schemas.openxmlformats.org/officeDocument/2006/relationships" id="260" r:id="R19ea607d9594421a"/>
    <p:sldId xmlns:r="http://schemas.openxmlformats.org/officeDocument/2006/relationships" id="261" r:id="R29acfa5f55c34495"/>
  </p:sldIdLst>
  <p:sldSz cx="12191695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5dfc9a62e4a46ee" /><Relationship Type="http://schemas.openxmlformats.org/officeDocument/2006/relationships/slideMaster" Target="/ppt/slideMasters/slideMaster1.xml" Id="R6582d062813240e3" /><Relationship Type="http://schemas.openxmlformats.org/officeDocument/2006/relationships/notesMaster" Target="/ppt/notesMasters/notesMaster1.xml" Id="R070c825eeb0a42dd" /><Relationship Type="http://schemas.openxmlformats.org/officeDocument/2006/relationships/presProps" Target="/ppt/presProps.xml" Id="Rdb18eee3d0894748" /><Relationship Type="http://schemas.openxmlformats.org/officeDocument/2006/relationships/viewProps" Target="/ppt/viewProps.xml" Id="Rdfc93ed209be4155" /><Relationship Type="http://schemas.openxmlformats.org/officeDocument/2006/relationships/tableStyles" Target="/ppt/tableStyles.xml" Id="Rf7e2621c9e2e4f7e" /><Relationship Type="http://schemas.openxmlformats.org/officeDocument/2006/relationships/slide" Target="/ppt/slides/slide1.xml" Id="Rf3897fa8b29343e5" /><Relationship Type="http://schemas.openxmlformats.org/officeDocument/2006/relationships/slide" Target="/ppt/slides/slide2.xml" Id="Rc55491e705e84f3b" /><Relationship Type="http://schemas.openxmlformats.org/officeDocument/2006/relationships/slide" Target="/ppt/slides/slide3.xml" Id="R3d53e255d6cf40d9" /><Relationship Type="http://schemas.openxmlformats.org/officeDocument/2006/relationships/slide" Target="/ppt/slides/slide4.xml" Id="Rf6accf1a20fc4d8c" /><Relationship Type="http://schemas.openxmlformats.org/officeDocument/2006/relationships/slide" Target="/ppt/slides/slide5.xml" Id="R19ea607d9594421a" /><Relationship Type="http://schemas.openxmlformats.org/officeDocument/2006/relationships/slide" Target="/ppt/slides/slide6.xml" Id="R29acfa5f55c3449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d9d246606e34a2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c1085ad4a7841e9" /><Relationship Type="http://schemas.openxmlformats.org/officeDocument/2006/relationships/notesMaster" Target="/ppt/notesMasters/notesMaster1.xml" Id="R103d4b1e71674bf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02c0d565ed54b1a" /><Relationship Type="http://schemas.openxmlformats.org/officeDocument/2006/relationships/notesMaster" Target="/ppt/notesMasters/notesMaster1.xml" Id="R34b9092a081e418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7d33b576ce74247" /><Relationship Type="http://schemas.openxmlformats.org/officeDocument/2006/relationships/notesMaster" Target="/ppt/notesMasters/notesMaster1.xml" Id="R17310d128e3e4e3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f25c00c1529476f" /><Relationship Type="http://schemas.openxmlformats.org/officeDocument/2006/relationships/notesMaster" Target="/ppt/notesMasters/notesMaster1.xml" Id="Re4b71e75b1ea406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66ed538bff44e47" /><Relationship Type="http://schemas.openxmlformats.org/officeDocument/2006/relationships/notesMaster" Target="/ppt/notesMasters/notesMaster1.xml" Id="R7ab75a892500494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c68f9bd01a04428" /><Relationship Type="http://schemas.openxmlformats.org/officeDocument/2006/relationships/notesMaster" Target="/ppt/notesMasters/notesMaster1.xml" Id="R45a17c685fda4e7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Office photography: AI-generated for Tregoning OfficeCare by OpenAI, 5 August 2026.</a:t>
            </a:r>
          </a:p>
          <a:p xmlns:a="http://schemas.openxmlformats.org/drawingml/2006/main">
            <a:r>
              <a:t>Plan scope and prices: Tregoning OfficeCare working proposal, 5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Office photography: AI-generated for Tregoning OfficeCare by OpenAI, 5 August 2026.</a:t>
            </a:r>
          </a:p>
          <a:p xmlns:a="http://schemas.openxmlformats.org/drawingml/2006/main">
            <a:r>
              <a:t>Plan scope and prices: Tregoning OfficeCare working proposal, 5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Office photography: AI-generated for Tregoning OfficeCare by OpenAI, 5 August 2026.</a:t>
            </a:r>
          </a:p>
          <a:p xmlns:a="http://schemas.openxmlformats.org/drawingml/2006/main">
            <a:r>
              <a:t>Plan scope and prices: Tregoning OfficeCare working proposal, 5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Office photography: AI-generated for Tregoning OfficeCare by OpenAI, 5 August 2026.</a:t>
            </a:r>
          </a:p>
          <a:p xmlns:a="http://schemas.openxmlformats.org/drawingml/2006/main">
            <a:r>
              <a:t>Plan scope and prices: Tregoning OfficeCare working proposal, 5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Office photography: AI-generated for Tregoning OfficeCare by OpenAI, 5 August 2026.</a:t>
            </a:r>
          </a:p>
          <a:p xmlns:a="http://schemas.openxmlformats.org/drawingml/2006/main">
            <a:r>
              <a:t>Plan scope and prices: Tregoning OfficeCare working proposal, 5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Office photography: AI-generated for Tregoning OfficeCare by OpenAI, 5 August 2026.</a:t>
            </a:r>
          </a:p>
          <a:p xmlns:a="http://schemas.openxmlformats.org/drawingml/2006/main">
            <a:r>
              <a:t>Plan scope and prices: Tregoning OfficeCare working proposal, 5 August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a5e6b72004468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2b7eaa3e14726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4cf39b2f54be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5b8514b5a4be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3d4366256450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d611d837d4016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4128d1cdf493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f2c375bcb498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d757f614d45e0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1456730c94078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84f4060384a85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A2808ED-4AEF-4BD5-815E-5891454E1336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D62B3F88-1478-4964-B001-DAB45CCDE75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2C78BFF3-DDD0-404F-9713-BE8483BED89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DC87099-B985-4C6A-A13E-FD66C2C703D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1FA9203-9655-44E0-A209-EA33556ADA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FC3F3C4-BB8E-4D87-A001-8A81D02A0A7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EB65A2AC-F9FF-400F-876E-515C6A000B1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5EB690D-D32C-47FF-9AA6-77226970CB6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47FD687-5845-4936-86AA-209312CC223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68E09B9-003F-4AEE-BCC3-C83684BF250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86EDC013-DD73-4F20-B4FA-866288218EA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9AA24569-5445-476C-866B-E1B28A2D399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047B070-7C13-4915-980B-DC1EA74E33E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659DF60-3AEB-4C04-BC85-7612A73E2B2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F59007E-90BD-4EEA-9938-A016B2FE209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0F669C9-0CD5-4369-8F83-51D00CFAEFB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B3EBA0-9A24-4383-8124-25696D285894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F4357CE-0744-43D5-AFB9-81801BB3B6E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CE8B50A-BA06-4FEC-9C63-B2734C444AD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3D29EFD-0992-4F90-84A1-3187E410864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ED3FD09-4240-43C6-A4F1-B5F2CB85AC6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B7268563-167B-4427-B81E-C995C910569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C0278746-174F-48BD-A5D3-D5AB81DB3F2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D3A6D31-8D8F-43F4-A9E0-D6E6E69FD7D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97AEF12-2BA8-4C7E-BBD2-2A0329834C8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A2B9CEC-66B9-4897-92F0-4AA5031858B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181DFE8C-2469-4D88-88B7-1136075DE88E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925699B1-11AB-4701-BF39-01BF3C2CC21E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EF259F74-AE1E-4CA9-A236-0964D2829FF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1A408784-E690-4D22-8DCC-AC9C3507E37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B2814870-2F76-4AA8-9105-92EEB170240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3C37A36-06EA-46D8-8928-09276CAA155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473F8CF8-31CE-4CF4-963C-5B4BD9BF8E2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6E457183-AE87-4D7E-B9DF-8BC936E69CB3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9BDDC7D1-967C-4147-9E30-F32D3A923DE1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D1399CBC-E124-4C52-B532-4F90FD838BA0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D55B236-14E8-4426-8F9C-642D2A6874B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EF2E45F-439C-40FF-9657-85FF3088B8C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DBD818C-D54E-4DFA-8F03-1BA9ABFB56F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D7E1921-07C9-406F-9055-CF7D7DE216F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6B46CE9C-247F-4C56-AF78-39F65F37E97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F56733FD-0FBE-4743-A2E7-77D72E9CE6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53C1B62A-610F-4B2D-B001-A4D35F26754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232F88E6-4CD4-4617-AEF0-B22236944EE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202E3545-C737-4703-B2E5-AB0F9BF57BA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0C6D8AD7-0F1B-49B7-A319-5314D849AE6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68C69CB-DF3E-4492-94C3-5344DC3E89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4FF074C4-6B2C-485B-821C-994BCDCD48F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D108546D-4970-4834-8391-D86F1E283DB2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BA13A843-B1F1-441A-8BC1-2914CAC7C7D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81F2A66F-BAC8-4EDA-A0A4-5E913340C96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207491FD-D1EC-43AD-96ED-56504EF79D4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7AA010E-5C0A-460F-B448-9E0314FFF8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93C69334-6E03-42F0-9ABD-E9E452164ADD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8CD761CB-42FB-41A0-8A1D-5582DC920F67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8FB7176F-C9E8-4708-A0AC-8A647AEF90A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6B5DA929-0521-466E-9C4E-9983D7D89DE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942248CD-3DA2-4DE0-9609-926563E4C7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36e2ee2dd5847cc" /><Relationship Type="http://schemas.openxmlformats.org/officeDocument/2006/relationships/slideLayout" Target="/ppt/slideLayouts/slideLayout1.xml" Id="R0d700042f9d04371" /><Relationship Type="http://schemas.openxmlformats.org/officeDocument/2006/relationships/slideLayout" Target="/ppt/slideLayouts/slideLayout2.xml" Id="Rc67d48de996b4377" /><Relationship Type="http://schemas.openxmlformats.org/officeDocument/2006/relationships/slideLayout" Target="/ppt/slideLayouts/slideLayout3.xml" Id="R22c071f6bfd448b2" /><Relationship Type="http://schemas.openxmlformats.org/officeDocument/2006/relationships/slideLayout" Target="/ppt/slideLayouts/slideLayout4.xml" Id="R6fc0678758a54eea" /><Relationship Type="http://schemas.openxmlformats.org/officeDocument/2006/relationships/slideLayout" Target="/ppt/slideLayouts/slideLayout5.xml" Id="R04482b1742f740ad" /><Relationship Type="http://schemas.openxmlformats.org/officeDocument/2006/relationships/slideLayout" Target="/ppt/slideLayouts/slideLayout6.xml" Id="Rf8880e14b81d4830" /><Relationship Type="http://schemas.openxmlformats.org/officeDocument/2006/relationships/slideLayout" Target="/ppt/slideLayouts/slideLayout7.xml" Id="R294235ed178a4875" /><Relationship Type="http://schemas.openxmlformats.org/officeDocument/2006/relationships/slideLayout" Target="/ppt/slideLayouts/slideLayout8.xml" Id="R93fe03b8368d425f" /><Relationship Type="http://schemas.openxmlformats.org/officeDocument/2006/relationships/slideLayout" Target="/ppt/slideLayouts/slideLayout9.xml" Id="R86821ace68064d17" /><Relationship Type="http://schemas.openxmlformats.org/officeDocument/2006/relationships/slideLayout" Target="/ppt/slideLayouts/slideLayout10.xml" Id="R754d23f271a14477" /><Relationship Type="http://schemas.openxmlformats.org/officeDocument/2006/relationships/slideLayout" Target="/ppt/slideLayouts/slideLayout11.xml" Id="Rfeea01e10508479f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7CA84D21-2F62-4816-B2A5-21DD4969C02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E8E147C1-6AF8-4F8B-B15D-D5ED3ADDCB8C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>
              <a:buNone/>
            </a:pPr>
            <a:r>
              <a:t>Click to edit Master text styles</a:t>
            </a:r>
          </a:p>
          <a:p xmlns:a="http://schemas.openxmlformats.org/drawingml/2006/main">
            <a:pPr>
              <a:buNone/>
            </a:pPr>
            <a:r>
              <a:t>Second level</a:t>
            </a:r>
          </a:p>
          <a:p xmlns:a="http://schemas.openxmlformats.org/drawingml/2006/main">
            <a:pPr>
              <a:buNone/>
            </a:pPr>
            <a:r>
              <a:t>Third level</a:t>
            </a:r>
          </a:p>
          <a:p xmlns:a="http://schemas.openxmlformats.org/drawingml/2006/main">
            <a:pPr>
              <a:buNone/>
            </a:pPr>
            <a:r>
              <a:t>Fourth level</a:t>
            </a:r>
          </a:p>
          <a:p xmlns:a="http://schemas.openxmlformats.org/drawingml/2006/main">
            <a:pPr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7B24963-40FB-4831-9D8F-38E6656C91B7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657BBFE-CA31-4DC6-B082-65C0919C95C6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8D1A1BE-514E-46E4-8DC4-E9CD9BB9D9E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700042f9d04371"/>
    <p:sldLayoutId xmlns:r="http://schemas.openxmlformats.org/officeDocument/2006/relationships" id="2147483650" r:id="Rc67d48de996b4377"/>
    <p:sldLayoutId xmlns:r="http://schemas.openxmlformats.org/officeDocument/2006/relationships" id="2147483651" r:id="R22c071f6bfd448b2"/>
    <p:sldLayoutId xmlns:r="http://schemas.openxmlformats.org/officeDocument/2006/relationships" id="2147483652" r:id="R6fc0678758a54eea"/>
    <p:sldLayoutId xmlns:r="http://schemas.openxmlformats.org/officeDocument/2006/relationships" id="2147483653" r:id="R04482b1742f740ad"/>
    <p:sldLayoutId xmlns:r="http://schemas.openxmlformats.org/officeDocument/2006/relationships" id="2147483654" r:id="Rf8880e14b81d4830"/>
    <p:sldLayoutId xmlns:r="http://schemas.openxmlformats.org/officeDocument/2006/relationships" id="2147483655" r:id="R294235ed178a4875"/>
    <p:sldLayoutId xmlns:r="http://schemas.openxmlformats.org/officeDocument/2006/relationships" id="2147483656" r:id="R93fe03b8368d425f"/>
    <p:sldLayoutId xmlns:r="http://schemas.openxmlformats.org/officeDocument/2006/relationships" id="2147483657" r:id="R86821ace68064d17"/>
    <p:sldLayoutId xmlns:r="http://schemas.openxmlformats.org/officeDocument/2006/relationships" id="2147483658" r:id="R754d23f271a14477"/>
    <p:sldLayoutId xmlns:r="http://schemas.openxmlformats.org/officeDocument/2006/relationships" id="2147483659" r:id="Rfeea01e10508479f"/>
  </p:sldLayoutIdLst>
  <p:txStyles>
    <p:titleStyle>
      <a:lvl1pPr xmlns:a="http://schemas.openxmlformats.org/drawingml/2006/main" algn="ctr"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>
        <a:buChar char="•"/>
        <a:defRPr sz="3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>
        <a:buChar char="–"/>
        <a:defRPr sz="2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buChar char="–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buChar char="»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79bd24bbf86426e" /><Relationship Type="http://schemas.openxmlformats.org/officeDocument/2006/relationships/image" Target="/ppt/media/image.jpeg" Id="Ra40597e37d754bb3" /><Relationship Type="http://schemas.openxmlformats.org/officeDocument/2006/relationships/image" Target="/ppt/media/image2.jpeg" Id="R755ea59cdb204903" /><Relationship Type="http://schemas.openxmlformats.org/officeDocument/2006/relationships/notesSlide" Target="/ppt/notesSlides/notesSlide1.xml" Id="R7e4ff44e929b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3b85decae474ff7" /><Relationship Type="http://schemas.openxmlformats.org/officeDocument/2006/relationships/image" Target="/ppt/media/image3.jpeg" Id="R520048cfec0e48c6" /><Relationship Type="http://schemas.openxmlformats.org/officeDocument/2006/relationships/notesSlide" Target="/ppt/notesSlides/notesSlide2.xml" Id="R88d919f6a96c45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15f350d00034fd2" /><Relationship Type="http://schemas.openxmlformats.org/officeDocument/2006/relationships/image" Target="/ppt/media/image4.jpeg" Id="R33a99ae94e824be6" /><Relationship Type="http://schemas.openxmlformats.org/officeDocument/2006/relationships/notesSlide" Target="/ppt/notesSlides/notesSlide3.xml" Id="R0cddc604efa1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29a1d95a2ed468e" /><Relationship Type="http://schemas.openxmlformats.org/officeDocument/2006/relationships/image" Target="/ppt/media/image5.jpeg" Id="Rb293f50595754284" /><Relationship Type="http://schemas.openxmlformats.org/officeDocument/2006/relationships/notesSlide" Target="/ppt/notesSlides/notesSlide4.xml" Id="R518c7097c5d6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c60cfabe6c64fc9" /><Relationship Type="http://schemas.openxmlformats.org/officeDocument/2006/relationships/image" Target="/ppt/media/image6.jpeg" Id="R0752b2c5bfed4530" /><Relationship Type="http://schemas.openxmlformats.org/officeDocument/2006/relationships/notesSlide" Target="/ppt/notesSlides/notesSlide5.xml" Id="R6546ab8af648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2d412ce66174167" /><Relationship Type="http://schemas.openxmlformats.org/officeDocument/2006/relationships/image" Target="/ppt/media/image7.jpeg" Id="R2f56485363b94982" /><Relationship Type="http://schemas.openxmlformats.org/officeDocument/2006/relationships/notesSlide" Target="/ppt/notesSlides/notesSlide6.xml" Id="R8c3a207cbbb4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0597e37d754bb3"/>
          <a:srcRect xmlns:a="http://schemas.openxmlformats.org/drawingml/2006/main" l="17778" t="0" r="177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66294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8A52AA9-1C2B-4135-9762-5613C0CD4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0"/>
            <a:ext cx="55622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15" name="Picture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5ea59cdb20490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40880" y="320040"/>
            <a:ext cx="2880360" cy="1036536"/>
          </a:xfrm>
          <a:prstGeom xmlns:a="http://schemas.openxmlformats.org/drawingml/2006/main" prst="rect">
            <a:avLst/>
          </a:prstGeom>
        </p:spPr>
      </p:pic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05E0890C-1F75-4AC4-9D07-9EC725A3B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554480"/>
            <a:ext cx="4480560" cy="10515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TREGONING</a:t>
            </a:r>
          </a:p>
          <a:p xmlns:a="http://schemas.openxmlformats.org/drawingml/2006/main">
            <a:pPr algn="l">
              <a:buNone/>
              <a:defRPr sz="270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OFFICECARE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563B7E7-6152-4CC2-8241-57A3E1399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4032" y="2743200"/>
            <a:ext cx="41148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700" b="0" i="1">
                <a:solidFill>
                  <a:srgbClr val="696C70"/>
                </a:solidFill>
                <a:latin typeface="Arial"/>
                <a:ea typeface="Arial"/>
                <a:cs typeface="Arial"/>
              </a:defRPr>
            </a:pPr>
            <a:r>
              <a:t>All Maintenance Matters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58D6493B-C846-4295-A922-1713D9D1B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4032" y="3337560"/>
            <a:ext cx="43891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PROFESSIONAL OFFICE MAINTENANCE</a:t>
            </a:r>
          </a:p>
          <a:p xmlns:a="http://schemas.openxmlformats.org/drawingml/2006/main">
            <a:pPr algn="l">
              <a:buNone/>
              <a:defRPr sz="105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FOR DUBAI BUSINESSES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A94AABC-CEA7-45F9-9DE6-06D4E7F95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4032" y="4069080"/>
            <a:ext cx="4434840" cy="1371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4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Tregoning OfficeCare provides planned preventative maintenance and responsive support for Dubai workplaces. Our skilled team helps keep your office comfortable, presentable and operating efficiently throughout the year.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E97E8231-DDFB-4B1D-939A-663B62F2C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6419088"/>
            <a:ext cx="23774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00" b="0" i="0">
                <a:solidFill>
                  <a:srgbClr val="696C70"/>
                </a:solidFill>
                <a:latin typeface="Arial"/>
                <a:ea typeface="Arial"/>
                <a:cs typeface="Arial"/>
              </a:defRPr>
            </a:pPr>
            <a:r>
              <a:t>tregoningmaintenance.com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DED8F88-B9A4-475E-8978-0363F8F6E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6419088"/>
            <a:ext cx="6858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700" b="0" i="0">
                <a:solidFill>
                  <a:srgbClr val="696C70"/>
                </a:solidFill>
                <a:latin typeface="Arial"/>
                <a:ea typeface="Arial"/>
                <a:cs typeface="Arial"/>
              </a:defRPr>
            </a:pPr>
            <a:r>
              <a:t>PAGE 1 OF 6</a:t>
            </a:r>
          </a:p>
        </p:txBody>
      </p:sp>
    </p:spTree>
    <p:extLst>
      <p:ext uri="{BB962C8B-B14F-4D97-AF65-F5344CB8AC3E}">
        <p14:creationId xmlns:p14="http://schemas.microsoft.com/office/powerpoint/2010/main" val="838595088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0048cfec0e48c6"/>
          <a:srcRect xmlns:a="http://schemas.openxmlformats.org/drawingml/2006/main" l="17778" t="0" r="177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66294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8A0A4F8-F6FE-4015-B10C-2FEE65A1D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0"/>
            <a:ext cx="55622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3859AE0-CAD5-4A2A-BC4D-8797090BC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59436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0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A PROFESSIONAL APPROACH</a:t>
            </a:r>
          </a:p>
          <a:p xmlns:a="http://schemas.openxmlformats.org/drawingml/2006/main">
            <a:pPr algn="l">
              <a:buNone/>
              <a:defRPr sz="20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TO OFFICE MAINTENANCE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AABD5874-CDA1-4AE9-97FA-29E476A83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1600200"/>
            <a:ext cx="44805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9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A well-maintained office supports your people, protects your premises and reduces disruption. We manage essential maintenance to a consistently high standard, allowing your team to concentrate on business.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D148F3E-8F4C-4FF1-ABAE-3478AD965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697480"/>
            <a:ext cx="169164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5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EXPERIENCED</a:t>
            </a:r>
            <a:br/>
            <a:r>
              <a:t>PROFESSIONALS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A2E79126-EB1D-498D-B5FE-28C986567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3960" y="2697480"/>
            <a:ext cx="25146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A skilled team with the technical expertise and local knowledge required for commercial premises.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8A06096-FDC8-48D6-82AC-6E7CDD34A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566160"/>
            <a:ext cx="169164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5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RELIABLE</a:t>
            </a:r>
            <a:br/>
            <a:r>
              <a:t>&amp; TRUSTED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CB0F3663-092C-4BFF-B56D-D7AA97247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3960" y="3566160"/>
            <a:ext cx="25146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Clear communication, dependable attendance and properly recorded service visits.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88FCA76-2815-4F89-806E-24C4D2E09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434840"/>
            <a:ext cx="169164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5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QUALITY</a:t>
            </a:r>
            <a:br/>
            <a:r>
              <a:t>ASSURED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BE4D96D-57B3-4675-9158-2C9E06C25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3960" y="4434840"/>
            <a:ext cx="25146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Quality workmanship and proven methods for dependable, long-lasting results.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7ED60853-122A-4696-BE39-1AD16C614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6419088"/>
            <a:ext cx="23774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00" b="0" i="0">
                <a:solidFill>
                  <a:srgbClr val="696C70"/>
                </a:solidFill>
                <a:latin typeface="Arial"/>
                <a:ea typeface="Arial"/>
                <a:cs typeface="Arial"/>
              </a:defRPr>
            </a:pPr>
            <a:r>
              <a:t>tregoningmaintenance.com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4F752963-329D-4889-BD8D-8B5E8923A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6419088"/>
            <a:ext cx="6858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700" b="0" i="0">
                <a:solidFill>
                  <a:srgbClr val="696C70"/>
                </a:solidFill>
                <a:latin typeface="Arial"/>
                <a:ea typeface="Arial"/>
                <a:cs typeface="Arial"/>
              </a:defRPr>
            </a:pPr>
            <a:r>
              <a:t>PAGE 2 OF 6</a:t>
            </a:r>
          </a:p>
        </p:txBody>
      </p:sp>
    </p:spTree>
    <p:extLst>
      <p:ext uri="{BB962C8B-B14F-4D97-AF65-F5344CB8AC3E}">
        <p14:creationId xmlns:p14="http://schemas.microsoft.com/office/powerpoint/2010/main" val="2030704979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a99ae94e824be6"/>
          <a:srcRect xmlns:a="http://schemas.openxmlformats.org/drawingml/2006/main" l="17778" t="0" r="177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66294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7540A3C-CD80-458A-8CEC-91863E4AF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0"/>
            <a:ext cx="55622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04E9C81-DDF1-482A-872B-F35108941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59436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0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THE VALUE OF</a:t>
            </a:r>
          </a:p>
          <a:p xmlns:a="http://schemas.openxmlformats.org/drawingml/2006/main">
            <a:pPr algn="l">
              <a:buNone/>
              <a:defRPr sz="20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PREVENTATIVE MAINTENANCE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40BF417-ADF1-4926-A337-38783B3E7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1600200"/>
            <a:ext cx="44805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19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Regular maintenance helps prevent disruption, control repair costs and extend the working life of your office systems and finishes. Our proactive approach keeps your workplace operating smoothly.</a:t>
            </a: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F14F9A0-FB9A-448C-92A4-A1A39B2F9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697480"/>
            <a:ext cx="169164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5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CONTROL COSTS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ACB042E9-EFFE-4B8D-BB79-E69A2F57C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3960" y="2697480"/>
            <a:ext cx="25146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Planned care helps reduce expensive emergency repairs and avoidable downtime.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FCE0DF0-E6FB-40C5-A784-FD0C83A80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566160"/>
            <a:ext cx="169164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5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PROTECT ASSETS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21C59A7D-D63E-412B-8966-EB8A35DAE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3960" y="3566160"/>
            <a:ext cx="25146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Routine inspections help protect equipment, finishes and the value of your premises.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7053488-0D02-491B-8C1D-947D73D65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434840"/>
            <a:ext cx="169164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5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REDUCE DISRUPTION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A8F22A42-A0B6-4B0A-A6D7-A032B19D1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3960" y="4434840"/>
            <a:ext cx="25146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One dependable contact manages maintenance issues with minimal interruption to your team.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DC5474A0-FF0E-48F2-B002-8A5DE8988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303520"/>
            <a:ext cx="169164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5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SUPPORT YOUR TEAM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A99CC683-3AE1-4A8F-936A-4DA9BA41B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3960" y="5303520"/>
            <a:ext cx="25146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A comfortable, safe and well-presented office supports staff and visitors.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3D15CC03-1DFA-4982-9991-0FF634ACF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6419088"/>
            <a:ext cx="23774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00" b="0" i="0">
                <a:solidFill>
                  <a:srgbClr val="696C70"/>
                </a:solidFill>
                <a:latin typeface="Arial"/>
                <a:ea typeface="Arial"/>
                <a:cs typeface="Arial"/>
              </a:defRPr>
            </a:pPr>
            <a:r>
              <a:t>tregoningmaintenance.com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81A30E8B-E35D-4A35-A9EF-02B583432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6419088"/>
            <a:ext cx="6858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700" b="0" i="0">
                <a:solidFill>
                  <a:srgbClr val="696C70"/>
                </a:solidFill>
                <a:latin typeface="Arial"/>
                <a:ea typeface="Arial"/>
                <a:cs typeface="Arial"/>
              </a:defRPr>
            </a:pPr>
            <a:r>
              <a:t>PAGE 3 OF 6</a:t>
            </a:r>
          </a:p>
        </p:txBody>
      </p:sp>
    </p:spTree>
    <p:extLst>
      <p:ext uri="{BB962C8B-B14F-4D97-AF65-F5344CB8AC3E}">
        <p14:creationId xmlns:p14="http://schemas.microsoft.com/office/powerpoint/2010/main" val="644759004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5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93f50595754284"/>
          <a:srcRect xmlns:a="http://schemas.openxmlformats.org/drawingml/2006/main" l="17778" t="0" r="177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66294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8B37BFA-2ABB-49BD-B3FD-44B54D4C2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0"/>
            <a:ext cx="55622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2844671-89AE-4F5B-9ECC-160531E57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59436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0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YOUR OFFICECARE</a:t>
            </a:r>
          </a:p>
          <a:p xmlns:a="http://schemas.openxmlformats.org/drawingml/2006/main">
            <a:pPr algn="l">
              <a:buNone/>
              <a:defRPr sz="20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PLAN INCLUDES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8F60096A-3FE1-4652-906B-9788FA9B4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1600200"/>
            <a:ext cx="448056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OfficeCare covers the essential maintenance needs of your workplace. Final scope is confirmed following a site survey and asset review.</a:t>
            </a:r>
          </a:p>
        </p:txBody>
      </p:sp>
      <p:sp>
        <p:nvSpPr>
          <p:cNvPr id="6" name="Oval 5">
            <a:extLst xmlns:a="http://schemas.openxmlformats.org/drawingml/2006/main">
              <a:ext uri="{FF2B5EF4-FFF2-40B4-BE49-F238E27FC236}">
                <a16:creationId xmlns:a16="http://schemas.microsoft.com/office/drawing/2014/main" id="{E51BE1FB-D331-4AA7-9C85-BE216654A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2514600"/>
            <a:ext cx="310896" cy="31089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343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95703952-0AB9-4803-8A55-D26EB6F18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3176" y="2551176"/>
            <a:ext cx="14630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✓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5D2D088-E005-4A6F-B887-805D37000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79" y="2496312"/>
            <a:ext cx="1645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5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GENERAL MAINTENANCE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BB45A359-4985-4F12-B2B6-62E82CBC2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2496312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Routine inspections and minor repairs to keep your workplace safe and presentable.</a:t>
            </a:r>
          </a:p>
        </p:txBody>
      </p:sp>
      <p:sp>
        <p:nvSpPr>
          <p:cNvPr id="10" name="Oval 9">
            <a:extLst xmlns:a="http://schemas.openxmlformats.org/drawingml/2006/main">
              <a:ext uri="{FF2B5EF4-FFF2-40B4-BE49-F238E27FC236}">
                <a16:creationId xmlns:a16="http://schemas.microsoft.com/office/drawing/2014/main" id="{346D9F16-1E1F-40AD-948B-CBCA8F0E8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3355848"/>
            <a:ext cx="310896" cy="31089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343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BC43113-8BD1-40B6-828E-8D1520A86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3176" y="3392424"/>
            <a:ext cx="14630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✓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389AB1F1-3528-4A89-A56E-00FDB89A3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79" y="3337560"/>
            <a:ext cx="1645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5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MEP SYSTEMS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52EA58DE-4833-4463-BED2-FD692D8B6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3337560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Electrical, plumbing and mechanical systems inspected and maintained.</a:t>
            </a:r>
          </a:p>
        </p:txBody>
      </p:sp>
      <p:sp>
        <p:nvSpPr>
          <p:cNvPr id="14" name="Oval 13">
            <a:extLst xmlns:a="http://schemas.openxmlformats.org/drawingml/2006/main">
              <a:ext uri="{FF2B5EF4-FFF2-40B4-BE49-F238E27FC236}">
                <a16:creationId xmlns:a16="http://schemas.microsoft.com/office/drawing/2014/main" id="{C6E1FFAB-E188-4BFC-9682-8010EEBF6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4197096"/>
            <a:ext cx="310896" cy="31089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343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A4AF4B0C-5C03-4738-8E12-89970474D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3176" y="4233672"/>
            <a:ext cx="14630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✓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374EDAE2-66C1-495C-8D6E-C562F0511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79" y="4178808"/>
            <a:ext cx="1645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5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AIR CONDITIONING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4A2FC377-D9A3-4434-B383-182152C89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4178808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Scheduled AC servicing, including filters, coils and accessible drain lines.</a:t>
            </a:r>
          </a:p>
        </p:txBody>
      </p:sp>
      <p:sp>
        <p:nvSpPr>
          <p:cNvPr id="18" name="Oval 17">
            <a:extLst xmlns:a="http://schemas.openxmlformats.org/drawingml/2006/main">
              <a:ext uri="{FF2B5EF4-FFF2-40B4-BE49-F238E27FC236}">
                <a16:creationId xmlns:a16="http://schemas.microsoft.com/office/drawing/2014/main" id="{B5EA1437-4D03-49DF-9700-830AFC2EF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5038344"/>
            <a:ext cx="310896" cy="310896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343A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94CAD998-5456-448F-9CD2-0182441A6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3176" y="5074920"/>
            <a:ext cx="146304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✓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087BEE57-1D1A-41CA-9CC8-DCE9B7282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79" y="5020056"/>
            <a:ext cx="16459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50" b="1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OFFICE FIXTURES</a:t>
            </a: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6B630347-783E-443D-81FD-6D497FA77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8280" y="5020056"/>
            <a:ext cx="23317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Minor attention to doors, locks, fittings, finishes and office pantry fixtures.</a:t>
            </a:r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3B260FC5-025A-4640-AA98-7C3F251BF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6419088"/>
            <a:ext cx="23774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00" b="0" i="0">
                <a:solidFill>
                  <a:srgbClr val="696C70"/>
                </a:solidFill>
                <a:latin typeface="Arial"/>
                <a:ea typeface="Arial"/>
                <a:cs typeface="Arial"/>
              </a:defRPr>
            </a:pPr>
            <a:r>
              <a:t>tregoningmaintenance.com</a:t>
            </a:r>
          </a:p>
        </p:txBody>
      </p:sp>
      <p:sp>
        <p:nvSpPr>
          <p:cNvPr id="23" name="TextBox 22">
            <a:extLst xmlns:a="http://schemas.openxmlformats.org/drawingml/2006/main">
              <a:ext uri="{FF2B5EF4-FFF2-40B4-BE49-F238E27FC236}">
                <a16:creationId xmlns:a16="http://schemas.microsoft.com/office/drawing/2014/main" id="{C2AFF0BF-A7CB-41FF-805B-4059597BF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6419088"/>
            <a:ext cx="6858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700" b="0" i="0">
                <a:solidFill>
                  <a:srgbClr val="696C70"/>
                </a:solidFill>
                <a:latin typeface="Arial"/>
                <a:ea typeface="Arial"/>
                <a:cs typeface="Arial"/>
              </a:defRPr>
            </a:pPr>
            <a:r>
              <a:t>PAGE 4 OF 6</a:t>
            </a:r>
          </a:p>
        </p:txBody>
      </p:sp>
    </p:spTree>
    <p:extLst>
      <p:ext uri="{BB962C8B-B14F-4D97-AF65-F5344CB8AC3E}">
        <p14:creationId xmlns:p14="http://schemas.microsoft.com/office/powerpoint/2010/main" val="115874053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52b2c5bfed4530"/>
          <a:srcRect xmlns:a="http://schemas.openxmlformats.org/drawingml/2006/main" l="17778" t="0" r="177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66294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4A0FB24-B716-4752-B332-A0926049B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0"/>
            <a:ext cx="55622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08A651B-DE1A-4AB3-B2AD-62AABC099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731520"/>
            <a:ext cx="43891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0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OFFICECARE PLANS</a:t>
            </a: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A3BF313-6131-481F-9661-FA64692C1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1600200"/>
            <a:ext cx="438912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Three levels of office cover, combining strong premium-market benefits with clear limits and prices positioned approximately 10% below comparable top-rate packages.</a:t>
            </a:r>
          </a:p>
        </p:txBody>
      </p:sp>
      <p:sp>
        <p:nvSpPr>
          <p:cNvPr id="6" name="Rounded Rectangle 5">
            <a:extLst xmlns:a="http://schemas.openxmlformats.org/drawingml/2006/main">
              <a:ext uri="{FF2B5EF4-FFF2-40B4-BE49-F238E27FC236}">
                <a16:creationId xmlns:a16="http://schemas.microsoft.com/office/drawing/2014/main" id="{3148D04B-B578-46E7-841F-C18BC308A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3154680"/>
            <a:ext cx="4343400" cy="123444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rgbClr val="F5F5F5"/>
          </a:solidFill>
          <a:ln xmlns:a="http://schemas.openxmlformats.org/drawingml/2006/main">
            <a:solidFill>
              <a:srgbClr val="E1E1E1"/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15B6D377-6E4E-4F23-8498-F375A9B4E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0920" y="3493008"/>
            <a:ext cx="365760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ESSENTIAL / PLUS / PREMIUM</a:t>
            </a:r>
          </a:p>
          <a:p xmlns:a="http://schemas.openxmlformats.org/drawingml/2006/main">
            <a:pPr algn="l">
              <a:buNone/>
              <a:defRPr sz="9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Up to 1,000 sq ft: AED 4,950 / 9,950 / 14,950</a:t>
            </a:r>
          </a:p>
          <a:p xmlns:a="http://schemas.openxmlformats.org/drawingml/2006/main">
            <a:pPr algn="l">
              <a:buNone/>
              <a:defRPr sz="9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1,001-2,500 sq ft: AED 7,950 / 16,950 / 24,950</a:t>
            </a:r>
          </a:p>
          <a:p xmlns:a="http://schemas.openxmlformats.org/drawingml/2006/main">
            <a:pPr algn="l">
              <a:buNone/>
              <a:defRPr sz="9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2,501-5,000 sq ft: AED 12,950 / 25,950 / from 39,950</a:t>
            </a:r>
          </a:p>
          <a:p xmlns:a="http://schemas.openxmlformats.org/drawingml/2006/main">
            <a:pPr algn="l">
              <a:buNone/>
              <a:defRPr sz="9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Excludes 5% VAT. Over 5,000 sq ft: survey required.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51BA67F-907A-4D58-B4C3-3312AF322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0880" y="6419088"/>
            <a:ext cx="23774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00" b="0" i="0">
                <a:solidFill>
                  <a:srgbClr val="696C70"/>
                </a:solidFill>
                <a:latin typeface="Arial"/>
                <a:ea typeface="Arial"/>
                <a:cs typeface="Arial"/>
              </a:defRPr>
            </a:pPr>
            <a:r>
              <a:t>tregoningmaintenance.com</a:t>
            </a: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F2200505-19BC-4226-B0F3-0EE536DEB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6419088"/>
            <a:ext cx="6858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700" b="0" i="0">
                <a:solidFill>
                  <a:srgbClr val="696C70"/>
                </a:solidFill>
                <a:latin typeface="Arial"/>
                <a:ea typeface="Arial"/>
                <a:cs typeface="Arial"/>
              </a:defRPr>
            </a:pPr>
            <a:r>
              <a:t>PAGE 5 OF 6</a:t>
            </a:r>
          </a:p>
        </p:txBody>
      </p:sp>
    </p:spTree>
    <p:extLst>
      <p:ext uri="{BB962C8B-B14F-4D97-AF65-F5344CB8AC3E}">
        <p14:creationId xmlns:p14="http://schemas.microsoft.com/office/powerpoint/2010/main" val="165071948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Pictur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56485363b94982"/>
          <a:srcRect xmlns:a="http://schemas.openxmlformats.org/drawingml/2006/main" l="0" t="32281" r="0" b="322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1695" cy="2880360"/>
          </a:xfrm>
          <a:prstGeom xmlns:a="http://schemas.openxmlformats.org/drawingml/2006/main" prst="rect">
            <a:avLst/>
          </a:prstGeom>
        </p:spPr>
      </p:pic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EEDED72B-5B84-4D0D-8C5B-AD0735A59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246120"/>
            <a:ext cx="228600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CONTACT US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4A2F92F-D42B-433E-A940-02B634EDC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246120"/>
            <a:ext cx="2743200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OTHER SERVICES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852EF60D-849E-4EF8-9C6E-B3FC0F48B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246120"/>
            <a:ext cx="13716" cy="29260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E1E1"/>
          </a:solidFill>
          <a:ln xmlns:a="http://schemas.openxmlformats.org/drawingml/2006/main">
            <a:noFill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C33475D-B495-489F-8A98-A194DCF5A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86200"/>
            <a:ext cx="43891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058 585 1190</a:t>
            </a: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5C3779A0-0800-4373-A8EE-6AB59D834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61688"/>
            <a:ext cx="43891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fixit@tregoningmaintenance.com</a:t>
            </a: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7F393A5-1A0D-49DE-8F4A-5FEDCA513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37176"/>
            <a:ext cx="4389120" cy="38404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0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tregoningmaintenance.com</a:t>
            </a: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FD498F2-C2D3-4736-BF83-9A87E3EB5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3840480"/>
            <a:ext cx="484632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9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OFFICE REFURBISHMENTS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17A9143-4E24-416E-8A8B-2A27186CC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4096512"/>
            <a:ext cx="484632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9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OFFICE FIT-OUT WORKS</a:t>
            </a:r>
          </a:p>
        </p:txBody>
      </p:sp>
      <p:sp>
        <p:nvSpPr>
          <p:cNvPr id="12" name="TextBox 11">
            <a:extLst xmlns:a="http://schemas.openxmlformats.org/drawingml/2006/main">
              <a:ext uri="{FF2B5EF4-FFF2-40B4-BE49-F238E27FC236}">
                <a16:creationId xmlns:a16="http://schemas.microsoft.com/office/drawing/2014/main" id="{3485BDC0-C9AC-4364-85C2-0269307D6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4352544"/>
            <a:ext cx="484632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9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PAINTING &amp; DECORATING</a:t>
            </a: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BE72B96F-1F96-4A95-919F-A6F428BF4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4608576"/>
            <a:ext cx="484632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9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AIR CONDITIONING SERVICES</a:t>
            </a:r>
          </a:p>
        </p:txBody>
      </p:sp>
      <p:sp>
        <p:nvSpPr>
          <p:cNvPr id="14" name="TextBox 13">
            <a:extLst xmlns:a="http://schemas.openxmlformats.org/drawingml/2006/main">
              <a:ext uri="{FF2B5EF4-FFF2-40B4-BE49-F238E27FC236}">
                <a16:creationId xmlns:a16="http://schemas.microsoft.com/office/drawing/2014/main" id="{E5FF564E-FE0C-4B29-B5D9-538D03946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4864608"/>
            <a:ext cx="484632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9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ELECTRICAL SERVICES</a:t>
            </a: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BCB54392-002C-4B11-98F0-699C7F8C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5120640"/>
            <a:ext cx="484632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9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PLUMBING SERVICES</a:t>
            </a:r>
          </a:p>
        </p:txBody>
      </p:sp>
      <p:sp>
        <p:nvSpPr>
          <p:cNvPr id="16" name="TextBox 15">
            <a:extLst xmlns:a="http://schemas.openxmlformats.org/drawingml/2006/main">
              <a:ext uri="{FF2B5EF4-FFF2-40B4-BE49-F238E27FC236}">
                <a16:creationId xmlns:a16="http://schemas.microsoft.com/office/drawing/2014/main" id="{09502B6A-A9C4-48C2-BC69-5D09FAAF3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5376672"/>
            <a:ext cx="484632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9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FLOORING INSTALLATION</a:t>
            </a: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53FD8D0F-9CE9-4472-8351-5FE486DDB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5632704"/>
            <a:ext cx="484632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9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PARTITION &amp; CEILING REPAIRS</a:t>
            </a:r>
          </a:p>
        </p:txBody>
      </p:sp>
      <p:sp>
        <p:nvSpPr>
          <p:cNvPr id="18" name="TextBox 17">
            <a:extLst xmlns:a="http://schemas.openxmlformats.org/drawingml/2006/main">
              <a:ext uri="{FF2B5EF4-FFF2-40B4-BE49-F238E27FC236}">
                <a16:creationId xmlns:a16="http://schemas.microsoft.com/office/drawing/2014/main" id="{24E62608-EDC3-431F-A05B-7449DADB8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5888736"/>
            <a:ext cx="484632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9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CARPENTRY &amp; JOINERY</a:t>
            </a: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6E9EA244-6ED7-4CD7-8B6A-2D4534358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6144768"/>
            <a:ext cx="484632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9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HANDYMAN SERVICES</a:t>
            </a:r>
          </a:p>
        </p:txBody>
      </p:sp>
      <p:sp>
        <p:nvSpPr>
          <p:cNvPr id="20" name="TextBox 19">
            <a:extLst xmlns:a="http://schemas.openxmlformats.org/drawingml/2006/main">
              <a:ext uri="{FF2B5EF4-FFF2-40B4-BE49-F238E27FC236}">
                <a16:creationId xmlns:a16="http://schemas.microsoft.com/office/drawing/2014/main" id="{F6158886-F1FF-46AE-A95E-E3CA5FDB0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6520" y="6400800"/>
            <a:ext cx="484632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19" b="0" i="0">
                <a:solidFill>
                  <a:srgbClr val="30343A"/>
                </a:solidFill>
                <a:latin typeface="Arial"/>
                <a:ea typeface="Arial"/>
                <a:cs typeface="Arial"/>
              </a:defRPr>
            </a:pPr>
            <a:r>
              <a:t>COMMERCIAL MAINTENANCE</a:t>
            </a:r>
          </a:p>
        </p:txBody>
      </p:sp>
      <p:sp>
        <p:nvSpPr>
          <p:cNvPr id="21" name="TextBox 20">
            <a:extLst xmlns:a="http://schemas.openxmlformats.org/drawingml/2006/main">
              <a:ext uri="{FF2B5EF4-FFF2-40B4-BE49-F238E27FC236}">
                <a16:creationId xmlns:a16="http://schemas.microsoft.com/office/drawing/2014/main" id="{31AD3700-792E-4AC8-B6D7-69D537DAC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088"/>
            <a:ext cx="237744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00" b="0" i="0">
                <a:solidFill>
                  <a:srgbClr val="696C70"/>
                </a:solidFill>
                <a:latin typeface="Arial"/>
                <a:ea typeface="Arial"/>
                <a:cs typeface="Arial"/>
              </a:defRPr>
            </a:pPr>
            <a:r>
              <a:t>tregoningmaintenance.com</a:t>
            </a:r>
          </a:p>
        </p:txBody>
      </p:sp>
      <p:sp>
        <p:nvSpPr>
          <p:cNvPr id="22" name="TextBox 21">
            <a:extLst xmlns:a="http://schemas.openxmlformats.org/drawingml/2006/main">
              <a:ext uri="{FF2B5EF4-FFF2-40B4-BE49-F238E27FC236}">
                <a16:creationId xmlns:a16="http://schemas.microsoft.com/office/drawing/2014/main" id="{3451D739-8ABE-4346-BABE-A52F45938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55680" y="6419088"/>
            <a:ext cx="685800" cy="1645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700" b="0" i="0">
                <a:solidFill>
                  <a:srgbClr val="696C70"/>
                </a:solidFill>
                <a:latin typeface="Arial"/>
                <a:ea typeface="Arial"/>
                <a:cs typeface="Arial"/>
              </a:defRPr>
            </a:pPr>
            <a:r>
              <a:t>PAGE 6 OF 6</a:t>
            </a:r>
          </a:p>
        </p:txBody>
      </p:sp>
    </p:spTree>
    <p:extLst>
      <p:ext uri="{BB962C8B-B14F-4D97-AF65-F5344CB8AC3E}">
        <p14:creationId xmlns:p14="http://schemas.microsoft.com/office/powerpoint/2010/main" val="8496442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2026-08-05T20:37:58.8630000Z</dcterms:created>
  <dcterms:modified xsi:type="dcterms:W3CDTF">2026-08-05T20:37:58.8630000Z</dcterms:modified>
</coreProperties>
</file>